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13"/>
  </p:notesMasterIdLst>
  <p:sldIdLst>
    <p:sldId id="292" r:id="rId3"/>
    <p:sldId id="2147471862" r:id="rId4"/>
    <p:sldId id="2147471863" r:id="rId5"/>
    <p:sldId id="2147471864" r:id="rId6"/>
    <p:sldId id="2147471865" r:id="rId7"/>
    <p:sldId id="2147471866" r:id="rId8"/>
    <p:sldId id="2147471868" r:id="rId9"/>
    <p:sldId id="2147471867" r:id="rId10"/>
    <p:sldId id="2147471869" r:id="rId11"/>
    <p:sldId id="214747185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026" userDrawn="1">
          <p15:clr>
            <a:srgbClr val="A4A3A4"/>
          </p15:clr>
        </p15:guide>
        <p15:guide id="4" orient="horz" pos="31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DCCF"/>
    <a:srgbClr val="3CB6A1"/>
    <a:srgbClr val="EF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18" d="100"/>
          <a:sy n="118" d="100"/>
        </p:scale>
        <p:origin x="-276" y="-24"/>
      </p:cViewPr>
      <p:guideLst>
        <p:guide orient="horz" pos="2160"/>
        <p:guide orient="horz" pos="1026"/>
        <p:guide orient="horz" pos="313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41F15-A40E-407A-85F0-0BF1A07A2AFF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C2F5B-0E30-4C1C-8499-45BE2323C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47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E2B283-92EC-4773-BD8A-64F9A3AF6F9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3695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 dirty="0">
              <a:solidFill>
                <a:srgbClr val="222A3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CECFB-E56F-4D31-A279-8EF7A0E61283}" type="slidenum">
              <a:rPr lang="ru-RU" smtClean="0">
                <a:solidFill>
                  <a:srgbClr val="004A9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4A9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143715"/>
            <a:ext cx="636518" cy="1193472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77149" y="552357"/>
            <a:ext cx="215315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dirty="0">
                <a:solidFill>
                  <a:srgbClr val="44546A"/>
                </a:solidFill>
              </a:rPr>
              <a:t>МИНИСТЕРСТВО </a:t>
            </a:r>
          </a:p>
          <a:p>
            <a:pPr>
              <a:lnSpc>
                <a:spcPts val="1800"/>
              </a:lnSpc>
            </a:pPr>
            <a:r>
              <a:rPr lang="ru-RU" dirty="0">
                <a:solidFill>
                  <a:srgbClr val="44546A"/>
                </a:solidFill>
              </a:rPr>
              <a:t>ЗДРАВООХРАНЕНИЯ</a:t>
            </a:r>
          </a:p>
          <a:p>
            <a:pPr>
              <a:lnSpc>
                <a:spcPts val="1800"/>
              </a:lnSpc>
            </a:pPr>
            <a:r>
              <a:rPr lang="ru-RU" dirty="0">
                <a:solidFill>
                  <a:srgbClr val="44546A"/>
                </a:solidFill>
              </a:rPr>
              <a:t>ПЕРМСКОГО КРАЯ</a:t>
            </a:r>
          </a:p>
        </p:txBody>
      </p:sp>
    </p:spTree>
    <p:extLst>
      <p:ext uri="{BB962C8B-B14F-4D97-AF65-F5344CB8AC3E}">
        <p14:creationId xmlns:p14="http://schemas.microsoft.com/office/powerpoint/2010/main" val="409493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A32A9E-E2A0-40C4-A6AD-1A0C7A616A2C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4286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334286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0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lIns="252000" anchor="ctr"/>
          <a:lstStyle>
            <a:lvl1pPr marL="0" indent="0">
              <a:defRPr sz="2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 userDrawn="1"/>
        </p:nvSpPr>
        <p:spPr>
          <a:xfrm>
            <a:off x="0" y="6426000"/>
            <a:ext cx="12192000" cy="432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ru-RU" sz="32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Номер слайда 5"/>
          <p:cNvSpPr txBox="1">
            <a:spLocks/>
          </p:cNvSpPr>
          <p:nvPr userDrawn="1"/>
        </p:nvSpPr>
        <p:spPr>
          <a:xfrm>
            <a:off x="11650226" y="6419359"/>
            <a:ext cx="541774" cy="43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CC9530D-2DD1-4BC9-A956-95CDF0D07E2C}" type="slidenum">
              <a:rPr lang="ru-RU" smtClean="0">
                <a:solidFill>
                  <a:schemeClr val="tx2"/>
                </a:solidFill>
                <a:latin typeface="+mn-lt"/>
              </a:rPr>
              <a:pPr>
                <a:defRPr/>
              </a:pPr>
              <a:t>‹#›</a:t>
            </a:fld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ОГВ">
            <a:extLst>
              <a:ext uri="{FF2B5EF4-FFF2-40B4-BE49-F238E27FC236}">
                <a16:creationId xmlns:a16="http://schemas.microsoft.com/office/drawing/2014/main" xmlns="" id="{AD1D463F-DBEB-45E4-97C4-FFE547832AF4}"/>
              </a:ext>
            </a:extLst>
          </p:cNvPr>
          <p:cNvSpPr txBox="1">
            <a:spLocks/>
          </p:cNvSpPr>
          <p:nvPr userDrawn="1"/>
        </p:nvSpPr>
        <p:spPr>
          <a:xfrm>
            <a:off x="302765" y="6488010"/>
            <a:ext cx="2520950" cy="338137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defRPr sz="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>
                <a:solidFill>
                  <a:schemeClr val="tx2"/>
                </a:solidFill>
                <a:latin typeface="+mn-lt"/>
              </a:rPr>
              <a:t>МИНИСТЕРСТВО ЗДРАВООХРАНЕНИЯ</a:t>
            </a:r>
          </a:p>
          <a:p>
            <a:pPr>
              <a:defRPr/>
            </a:pPr>
            <a:r>
              <a:rPr lang="ru-RU" dirty="0">
                <a:solidFill>
                  <a:schemeClr val="tx2"/>
                </a:solidFill>
                <a:latin typeface="+mn-lt"/>
              </a:rPr>
              <a:t>ПЕРМСКОГО КРАЯ</a:t>
            </a:r>
          </a:p>
        </p:txBody>
      </p:sp>
      <p:sp>
        <p:nvSpPr>
          <p:cNvPr id="13" name="Название презентации" descr="название презентации">
            <a:extLst>
              <a:ext uri="{FF2B5EF4-FFF2-40B4-BE49-F238E27FC236}">
                <a16:creationId xmlns:a16="http://schemas.microsoft.com/office/drawing/2014/main" xmlns="" id="{15544E8E-278C-4479-90A6-7CCF23A882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350" y="6438293"/>
            <a:ext cx="5675300" cy="404788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  <a:latin typeface="+mn-lt"/>
              </a:defRPr>
            </a:lvl1pPr>
            <a:lvl2pPr>
              <a:defRPr sz="1000">
                <a:solidFill>
                  <a:srgbClr val="FFFFFF"/>
                </a:solidFill>
                <a:latin typeface="PermianSerifTypeface" panose="02000000000000000000" pitchFamily="50" charset="0"/>
              </a:defRPr>
            </a:lvl2pPr>
            <a:lvl3pPr>
              <a:defRPr sz="1000">
                <a:solidFill>
                  <a:srgbClr val="FFFFFF"/>
                </a:solidFill>
                <a:latin typeface="PermianSerifTypeface" panose="02000000000000000000" pitchFamily="50" charset="0"/>
              </a:defRPr>
            </a:lvl3pPr>
            <a:lvl4pPr>
              <a:defRPr sz="1000">
                <a:solidFill>
                  <a:srgbClr val="FFFFFF"/>
                </a:solidFill>
                <a:latin typeface="PermianSerifTypeface" panose="02000000000000000000" pitchFamily="50" charset="0"/>
              </a:defRPr>
            </a:lvl4pPr>
            <a:lvl5pPr>
              <a:defRPr sz="1000">
                <a:solidFill>
                  <a:srgbClr val="FFFFFF"/>
                </a:solidFill>
                <a:latin typeface="PermianSerifTypeface" panose="02000000000000000000" pitchFamily="50" charset="0"/>
              </a:defRPr>
            </a:lvl5pPr>
          </a:lstStyle>
          <a:p>
            <a:pPr lvl="0"/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834" y="6467060"/>
            <a:ext cx="188986" cy="34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55349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CECFB-E56F-4D31-A279-8EF7A0E61283}" type="slidenum">
              <a:rPr lang="ru-RU" smtClean="0">
                <a:solidFill>
                  <a:srgbClr val="004A9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4A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1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03E2C7-BC36-1D4A-C816-136AEC963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AFB50E6-4471-0004-24D8-8298C8644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7610-056E-48CF-ABD5-D683A5BEB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84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143715"/>
            <a:ext cx="636518" cy="1193472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77149" y="552357"/>
            <a:ext cx="215315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dirty="0">
                <a:solidFill>
                  <a:schemeClr val="tx2"/>
                </a:solidFill>
              </a:rPr>
              <a:t>МИНИСТЕРСТВО </a:t>
            </a:r>
          </a:p>
          <a:p>
            <a:pPr>
              <a:lnSpc>
                <a:spcPts val="1800"/>
              </a:lnSpc>
            </a:pPr>
            <a:r>
              <a:rPr lang="ru-RU" dirty="0">
                <a:solidFill>
                  <a:schemeClr val="tx2"/>
                </a:solidFill>
              </a:rPr>
              <a:t>ЗДРАВООХРАНЕНИЯ</a:t>
            </a:r>
          </a:p>
          <a:p>
            <a:pPr>
              <a:lnSpc>
                <a:spcPts val="1800"/>
              </a:lnSpc>
            </a:pPr>
            <a:r>
              <a:rPr lang="ru-RU" dirty="0">
                <a:solidFill>
                  <a:schemeClr val="tx2"/>
                </a:solidFill>
              </a:rPr>
              <a:t>ПЕРМСКОГО КРАЯ</a:t>
            </a:r>
          </a:p>
        </p:txBody>
      </p:sp>
    </p:spTree>
    <p:extLst>
      <p:ext uri="{BB962C8B-B14F-4D97-AF65-F5344CB8AC3E}">
        <p14:creationId xmlns:p14="http://schemas.microsoft.com/office/powerpoint/2010/main" val="365774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00BAA3-587F-4368-9998-DAC4742265C7}" type="datetime1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28.02.2024</a:t>
            </a:fld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65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001942-CF82-4C4C-AB2D-0307BCEB23EF}" type="datetime1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28.02.2024</a:t>
            </a:fld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19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96000" y="6462000"/>
            <a:ext cx="396000" cy="396000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>
              <a:defRPr lang="ru-RU" smtClean="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2FA25B-D888-4478-B756-8A551954E657}" type="slidenum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942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96000" y="6462000"/>
            <a:ext cx="396000" cy="396000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>
              <a:defRPr lang="ru-RU" smtClean="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2FA25B-D888-4478-B756-8A551954E657}" type="slidenum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072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96000" y="6462000"/>
            <a:ext cx="396000" cy="396000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2FA25B-D888-4478-B756-8A551954E657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44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98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61839" y="6492875"/>
            <a:ext cx="430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02CCECFB-E56F-4D31-A279-8EF7A0E61283}" type="slidenum">
              <a:rPr lang="ru-RU" smtClean="0">
                <a:solidFill>
                  <a:srgbClr val="004A9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4A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0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942" y="1"/>
            <a:ext cx="11661058" cy="798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61839" y="6492875"/>
            <a:ext cx="430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accent3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7" y="80568"/>
            <a:ext cx="308370" cy="57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5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mj.com/content/356/bmj.j895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4965400" y="6430136"/>
            <a:ext cx="2261201" cy="427864"/>
          </a:xfrm>
          <a:prstGeom prst="rect">
            <a:avLst/>
          </a:prstGeom>
        </p:spPr>
        <p:txBody>
          <a:bodyPr/>
          <a:lstStyle>
            <a:lvl1pPr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/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Пермь. 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2024 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год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0" y="2816932"/>
            <a:ext cx="12032648" cy="1728192"/>
          </a:xfrm>
        </p:spPr>
        <p:txBody>
          <a:bodyPr anchor="ctr">
            <a:noAutofit/>
          </a:bodyPr>
          <a:lstStyle/>
          <a:p>
            <a:pPr marL="182563" lvl="0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ru-RU" sz="4000" b="1" dirty="0"/>
              <a:t>Диспансеризация взрослого населения для оценки репродуктивного здоровья мужчин и женщин</a:t>
            </a:r>
            <a:endParaRPr lang="ru-RU" sz="9600" dirty="0"/>
          </a:p>
        </p:txBody>
      </p:sp>
      <p:sp>
        <p:nvSpPr>
          <p:cNvPr id="4" name="Заголовок 6">
            <a:extLst>
              <a:ext uri="{FF2B5EF4-FFF2-40B4-BE49-F238E27FC236}">
                <a16:creationId xmlns:a16="http://schemas.microsoft.com/office/drawing/2014/main" xmlns="" id="{2CC05908-915D-48F1-8A22-C1C4C19B8B31}"/>
              </a:ext>
            </a:extLst>
          </p:cNvPr>
          <p:cNvSpPr txBox="1">
            <a:spLocks/>
          </p:cNvSpPr>
          <p:nvPr/>
        </p:nvSpPr>
        <p:spPr>
          <a:xfrm>
            <a:off x="0" y="4555273"/>
            <a:ext cx="12191999" cy="12499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563" algn="l"/>
            <a:r>
              <a:rPr lang="ru-RU" sz="2800" dirty="0">
                <a:solidFill>
                  <a:schemeClr val="tx2"/>
                </a:solidFill>
              </a:rPr>
              <a:t>ГВС по репродуктивному здоровью женщин </a:t>
            </a:r>
          </a:p>
          <a:p>
            <a:pPr marL="182563" algn="l"/>
            <a:r>
              <a:rPr lang="ru-RU" sz="2800" b="1" dirty="0" err="1">
                <a:solidFill>
                  <a:schemeClr val="tx2"/>
                </a:solidFill>
              </a:rPr>
              <a:t>Грицай</a:t>
            </a:r>
            <a:r>
              <a:rPr lang="ru-RU" sz="2800" b="1" dirty="0">
                <a:solidFill>
                  <a:schemeClr val="tx2"/>
                </a:solidFill>
              </a:rPr>
              <a:t> Н.В.</a:t>
            </a:r>
          </a:p>
        </p:txBody>
      </p:sp>
    </p:spTree>
    <p:extLst>
      <p:ext uri="{BB962C8B-B14F-4D97-AF65-F5344CB8AC3E}">
        <p14:creationId xmlns:p14="http://schemas.microsoft.com/office/powerpoint/2010/main" val="341224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F774E21-256A-E696-187B-99D38FE7F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1970372" y="1050145"/>
            <a:ext cx="8251256" cy="5042434"/>
          </a:xfrm>
          <a:prstGeom prst="rect">
            <a:avLst/>
          </a:prstGeom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CDC9BE75-257A-4052-834B-AF277CD5A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4555"/>
            <a:ext cx="9144000" cy="2387600"/>
          </a:xfrm>
        </p:spPr>
        <p:txBody>
          <a:bodyPr anchor="ctr">
            <a:normAutofit/>
          </a:bodyPr>
          <a:lstStyle/>
          <a:p>
            <a:r>
              <a:rPr lang="ru-RU" sz="4400" dirty="0">
                <a:solidFill>
                  <a:schemeClr val="bg1"/>
                </a:solidFill>
              </a:rPr>
              <a:t>СПАСИБО ЗА ВНИМАНИЕ!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01C6B00C-3F22-49EF-A367-8D1AC0E8B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7610-056E-48CF-ABD5-D683A5BEB8B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792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5E1BE8-B1EA-4598-9552-6F1A2315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Диспансеризация женщин репродуктивного возраста для оценки репродуктивного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здоровья </a:t>
            </a:r>
            <a:r>
              <a:rPr lang="ru-RU" dirty="0"/>
              <a:t>- </a:t>
            </a:r>
            <a:r>
              <a:rPr lang="ru-RU" dirty="0">
                <a:solidFill>
                  <a:srgbClr val="FF0000"/>
                </a:solidFill>
              </a:rPr>
              <a:t>женщины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DF5DB1D-B39B-4D0B-84A5-B6DBBF47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CECFB-E56F-4D31-A279-8EF7A0E61283}" type="slidenum">
              <a:rPr lang="ru-RU" smtClean="0">
                <a:solidFill>
                  <a:srgbClr val="004A91"/>
                </a:solidFill>
              </a:rPr>
              <a:pPr>
                <a:defRPr/>
              </a:pPr>
              <a:t>2</a:t>
            </a:fld>
            <a:endParaRPr lang="ru-RU">
              <a:solidFill>
                <a:srgbClr val="004A91"/>
              </a:solidFill>
            </a:endParaRP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ABCE4C39-74E0-76B3-C4A1-46444CE79AB9}"/>
              </a:ext>
            </a:extLst>
          </p:cNvPr>
          <p:cNvSpPr txBox="1">
            <a:spLocks/>
          </p:cNvSpPr>
          <p:nvPr/>
        </p:nvSpPr>
        <p:spPr>
          <a:xfrm>
            <a:off x="839788" y="1010648"/>
            <a:ext cx="5157787" cy="4583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I </a:t>
            </a:r>
            <a:r>
              <a:rPr lang="ru-RU" b="1" dirty="0">
                <a:solidFill>
                  <a:schemeClr val="tx2"/>
                </a:solidFill>
              </a:rPr>
              <a:t>этап</a:t>
            </a:r>
          </a:p>
        </p:txBody>
      </p:sp>
      <p:sp>
        <p:nvSpPr>
          <p:cNvPr id="7" name="Текст 4">
            <a:extLst>
              <a:ext uri="{FF2B5EF4-FFF2-40B4-BE49-F238E27FC236}">
                <a16:creationId xmlns:a16="http://schemas.microsoft.com/office/drawing/2014/main" xmlns="" id="{7A613397-B029-5544-37BC-686CE7CCB570}"/>
              </a:ext>
            </a:extLst>
          </p:cNvPr>
          <p:cNvSpPr txBox="1">
            <a:spLocks/>
          </p:cNvSpPr>
          <p:nvPr/>
        </p:nvSpPr>
        <p:spPr>
          <a:xfrm>
            <a:off x="6172200" y="1059428"/>
            <a:ext cx="5183188" cy="4583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II</a:t>
            </a:r>
            <a:r>
              <a:rPr lang="ru-RU" b="1" dirty="0">
                <a:solidFill>
                  <a:schemeClr val="tx2"/>
                </a:solidFill>
              </a:rPr>
              <a:t>этап</a:t>
            </a:r>
          </a:p>
        </p:txBody>
      </p:sp>
      <p:sp>
        <p:nvSpPr>
          <p:cNvPr id="8" name="Объект 3">
            <a:extLst>
              <a:ext uri="{FF2B5EF4-FFF2-40B4-BE49-F238E27FC236}">
                <a16:creationId xmlns:a16="http://schemas.microsoft.com/office/drawing/2014/main" xmlns="" id="{08AD387F-978F-D791-FF3E-19C874B9CB68}"/>
              </a:ext>
            </a:extLst>
          </p:cNvPr>
          <p:cNvSpPr txBox="1">
            <a:spLocks/>
          </p:cNvSpPr>
          <p:nvPr/>
        </p:nvSpPr>
        <p:spPr>
          <a:xfrm>
            <a:off x="839788" y="1681637"/>
            <a:ext cx="5157787" cy="405014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2"/>
                </a:solidFill>
              </a:rPr>
              <a:t>Прием (осмотр) врачом акушером-гинекологом</a:t>
            </a:r>
          </a:p>
          <a:p>
            <a:r>
              <a:rPr lang="ru-RU" sz="2000" dirty="0">
                <a:solidFill>
                  <a:schemeClr val="tx2"/>
                </a:solidFill>
              </a:rPr>
              <a:t>Пальпация молочных желез</a:t>
            </a:r>
          </a:p>
          <a:p>
            <a:r>
              <a:rPr lang="ru-RU" sz="2000" dirty="0">
                <a:solidFill>
                  <a:schemeClr val="tx2"/>
                </a:solidFill>
              </a:rPr>
              <a:t>Осмотр шейки матки в зеркалах с забором материала на исследование</a:t>
            </a:r>
          </a:p>
          <a:p>
            <a:r>
              <a:rPr lang="ru-RU" sz="2000" dirty="0">
                <a:solidFill>
                  <a:schemeClr val="tx2"/>
                </a:solidFill>
              </a:rPr>
              <a:t>Микроскопическое исследование влагалищных мазков</a:t>
            </a:r>
          </a:p>
          <a:p>
            <a:r>
              <a:rPr lang="ru-RU" sz="2000" dirty="0">
                <a:solidFill>
                  <a:schemeClr val="tx2"/>
                </a:solidFill>
              </a:rPr>
              <a:t>Цитологическое исследование мазка с поверхности шейки матки и цервикального канала при его окрашивании по </a:t>
            </a:r>
            <a:r>
              <a:rPr lang="ru-RU" sz="2000" dirty="0" err="1">
                <a:solidFill>
                  <a:schemeClr val="tx2"/>
                </a:solidFill>
              </a:rPr>
              <a:t>Папаниколау</a:t>
            </a:r>
            <a:r>
              <a:rPr lang="ru-RU" sz="2000" dirty="0">
                <a:solidFill>
                  <a:schemeClr val="tx2"/>
                </a:solidFill>
              </a:rPr>
              <a:t>.</a:t>
            </a:r>
          </a:p>
          <a:p>
            <a:r>
              <a:rPr lang="ru-RU" sz="2000" dirty="0">
                <a:solidFill>
                  <a:srgbClr val="FF0000"/>
                </a:solidFill>
              </a:rPr>
              <a:t>18-29 лет: +проведение лабораторных исследований мазков в целях выявления возбудителей инфекционных заболеваний ОМТ методом ПЦР</a:t>
            </a:r>
          </a:p>
        </p:txBody>
      </p:sp>
      <p:sp>
        <p:nvSpPr>
          <p:cNvPr id="9" name="Объект 5">
            <a:extLst>
              <a:ext uri="{FF2B5EF4-FFF2-40B4-BE49-F238E27FC236}">
                <a16:creationId xmlns:a16="http://schemas.microsoft.com/office/drawing/2014/main" xmlns="" id="{27DE3C2C-D11D-4825-45C0-B89FD08CF090}"/>
              </a:ext>
            </a:extLst>
          </p:cNvPr>
          <p:cNvSpPr txBox="1">
            <a:spLocks/>
          </p:cNvSpPr>
          <p:nvPr/>
        </p:nvSpPr>
        <p:spPr>
          <a:xfrm>
            <a:off x="6172200" y="1695126"/>
            <a:ext cx="5183188" cy="405014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2"/>
                </a:solidFill>
              </a:rPr>
              <a:t>УЗИ органов малого таза в 1 фазу менструального цикла</a:t>
            </a:r>
          </a:p>
          <a:p>
            <a:r>
              <a:rPr lang="ru-RU" sz="2000" dirty="0">
                <a:solidFill>
                  <a:schemeClr val="tx2"/>
                </a:solidFill>
              </a:rPr>
              <a:t>УЗИ молочных желез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2000" dirty="0">
              <a:solidFill>
                <a:schemeClr val="tx2"/>
              </a:solidFill>
            </a:endParaRPr>
          </a:p>
          <a:p>
            <a:r>
              <a:rPr lang="ru-RU" sz="2000" dirty="0">
                <a:solidFill>
                  <a:srgbClr val="FF0000"/>
                </a:solidFill>
              </a:rPr>
              <a:t>30-49 лет: +проведение лабораторных исследований мазков в целях выявления возбудителей инфекционных заболеваний ОМТ методом ПЦР</a:t>
            </a:r>
          </a:p>
          <a:p>
            <a:r>
              <a:rPr lang="ru-RU" sz="2000" dirty="0">
                <a:solidFill>
                  <a:schemeClr val="tx2"/>
                </a:solidFill>
              </a:rPr>
              <a:t>Повторный прием (осмотр) врачом акушером-гинекологом.</a:t>
            </a:r>
          </a:p>
        </p:txBody>
      </p:sp>
    </p:spTree>
    <p:extLst>
      <p:ext uri="{BB962C8B-B14F-4D97-AF65-F5344CB8AC3E}">
        <p14:creationId xmlns:p14="http://schemas.microsoft.com/office/powerpoint/2010/main" val="2623675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5E1BE8-B1EA-4598-9552-6F1A2315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Диспансеризация женщин репродуктивного возраста для оценки репродуктивного здоровья - </a:t>
            </a:r>
            <a:r>
              <a:rPr lang="ru-RU" dirty="0">
                <a:solidFill>
                  <a:srgbClr val="FF0000"/>
                </a:solidFill>
              </a:rPr>
              <a:t>мужчины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DF5DB1D-B39B-4D0B-84A5-B6DBBF47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CECFB-E56F-4D31-A279-8EF7A0E61283}" type="slidenum">
              <a:rPr lang="ru-RU" smtClean="0">
                <a:solidFill>
                  <a:srgbClr val="004A91"/>
                </a:solidFill>
              </a:rPr>
              <a:pPr>
                <a:defRPr/>
              </a:pPr>
              <a:t>3</a:t>
            </a:fld>
            <a:endParaRPr lang="ru-RU">
              <a:solidFill>
                <a:srgbClr val="004A91"/>
              </a:solidFill>
            </a:endParaRP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ABCE4C39-74E0-76B3-C4A1-46444CE79AB9}"/>
              </a:ext>
            </a:extLst>
          </p:cNvPr>
          <p:cNvSpPr txBox="1">
            <a:spLocks/>
          </p:cNvSpPr>
          <p:nvPr/>
        </p:nvSpPr>
        <p:spPr>
          <a:xfrm>
            <a:off x="839788" y="1010648"/>
            <a:ext cx="5157787" cy="4583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I </a:t>
            </a:r>
            <a:r>
              <a:rPr lang="ru-RU" b="1" dirty="0">
                <a:solidFill>
                  <a:schemeClr val="tx2"/>
                </a:solidFill>
              </a:rPr>
              <a:t>этап</a:t>
            </a:r>
          </a:p>
        </p:txBody>
      </p:sp>
      <p:sp>
        <p:nvSpPr>
          <p:cNvPr id="7" name="Текст 4">
            <a:extLst>
              <a:ext uri="{FF2B5EF4-FFF2-40B4-BE49-F238E27FC236}">
                <a16:creationId xmlns:a16="http://schemas.microsoft.com/office/drawing/2014/main" xmlns="" id="{7A613397-B029-5544-37BC-686CE7CCB570}"/>
              </a:ext>
            </a:extLst>
          </p:cNvPr>
          <p:cNvSpPr txBox="1">
            <a:spLocks/>
          </p:cNvSpPr>
          <p:nvPr/>
        </p:nvSpPr>
        <p:spPr>
          <a:xfrm>
            <a:off x="6172200" y="1059428"/>
            <a:ext cx="5183188" cy="4583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II</a:t>
            </a:r>
            <a:r>
              <a:rPr lang="ru-RU" b="1" dirty="0">
                <a:solidFill>
                  <a:schemeClr val="tx2"/>
                </a:solidFill>
              </a:rPr>
              <a:t>этап</a:t>
            </a:r>
          </a:p>
        </p:txBody>
      </p:sp>
      <p:sp>
        <p:nvSpPr>
          <p:cNvPr id="8" name="Объект 3">
            <a:extLst>
              <a:ext uri="{FF2B5EF4-FFF2-40B4-BE49-F238E27FC236}">
                <a16:creationId xmlns:a16="http://schemas.microsoft.com/office/drawing/2014/main" xmlns="" id="{08AD387F-978F-D791-FF3E-19C874B9CB68}"/>
              </a:ext>
            </a:extLst>
          </p:cNvPr>
          <p:cNvSpPr txBox="1">
            <a:spLocks/>
          </p:cNvSpPr>
          <p:nvPr/>
        </p:nvSpPr>
        <p:spPr>
          <a:xfrm>
            <a:off x="839788" y="1681637"/>
            <a:ext cx="5157787" cy="405014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solidFill>
                  <a:schemeClr val="tx2"/>
                </a:solidFill>
              </a:rPr>
              <a:t>Прием (осмотр) врачом-урологом (при его отсутствии врачом-хирургом, прошедшим подготовку по вопросам репродуктивного здоровья у мужчин)</a:t>
            </a:r>
          </a:p>
        </p:txBody>
      </p:sp>
      <p:sp>
        <p:nvSpPr>
          <p:cNvPr id="9" name="Объект 5">
            <a:extLst>
              <a:ext uri="{FF2B5EF4-FFF2-40B4-BE49-F238E27FC236}">
                <a16:creationId xmlns:a16="http://schemas.microsoft.com/office/drawing/2014/main" xmlns="" id="{27DE3C2C-D11D-4825-45C0-B89FD08CF090}"/>
              </a:ext>
            </a:extLst>
          </p:cNvPr>
          <p:cNvSpPr txBox="1">
            <a:spLocks/>
          </p:cNvSpPr>
          <p:nvPr/>
        </p:nvSpPr>
        <p:spPr>
          <a:xfrm>
            <a:off x="6172200" y="1695126"/>
            <a:ext cx="5183188" cy="405014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>
                <a:solidFill>
                  <a:schemeClr val="tx2"/>
                </a:solidFill>
              </a:rPr>
              <a:t>Спермограмма</a:t>
            </a:r>
            <a:endParaRPr lang="ru-RU" sz="2000" dirty="0">
              <a:solidFill>
                <a:schemeClr val="tx2"/>
              </a:solidFill>
            </a:endParaRPr>
          </a:p>
          <a:p>
            <a:r>
              <a:rPr lang="ru-RU" sz="2000" dirty="0">
                <a:solidFill>
                  <a:schemeClr val="tx2"/>
                </a:solidFill>
              </a:rPr>
              <a:t>Микроскопическое исследование микрофлоры или проведение лабораторных исследований в целях выявления возбудителей инфекционных заболеваний ОМТ методом ПЦР.</a:t>
            </a:r>
          </a:p>
          <a:p>
            <a:r>
              <a:rPr lang="ru-RU" sz="2000" dirty="0">
                <a:solidFill>
                  <a:schemeClr val="tx2"/>
                </a:solidFill>
              </a:rPr>
              <a:t>УЗИ предстательной железы и органов мошонки</a:t>
            </a:r>
          </a:p>
          <a:p>
            <a:r>
              <a:rPr lang="ru-RU" sz="2000" dirty="0">
                <a:solidFill>
                  <a:schemeClr val="tx2"/>
                </a:solidFill>
              </a:rPr>
              <a:t>Повторный прием (осмотр)врачом-урологом </a:t>
            </a:r>
            <a:r>
              <a:rPr lang="ru-RU" sz="2000" dirty="0" smtClean="0">
                <a:solidFill>
                  <a:schemeClr val="tx2"/>
                </a:solidFill>
              </a:rPr>
              <a:t>(при </a:t>
            </a:r>
            <a:r>
              <a:rPr lang="ru-RU" sz="2000" dirty="0">
                <a:solidFill>
                  <a:schemeClr val="tx2"/>
                </a:solidFill>
              </a:rPr>
              <a:t>его отсутствии врачом-хирургом, прошедшим подготовку по вопросам  репродуктивного здоровья у мужчин)</a:t>
            </a:r>
          </a:p>
        </p:txBody>
      </p:sp>
    </p:spTree>
    <p:extLst>
      <p:ext uri="{BB962C8B-B14F-4D97-AF65-F5344CB8AC3E}">
        <p14:creationId xmlns:p14="http://schemas.microsoft.com/office/powerpoint/2010/main" val="2560531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DF5DB1D-B39B-4D0B-84A5-B6DBBF47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CECFB-E56F-4D31-A279-8EF7A0E61283}" type="slidenum">
              <a:rPr lang="ru-RU" smtClean="0">
                <a:solidFill>
                  <a:srgbClr val="004A91"/>
                </a:solidFill>
              </a:rPr>
              <a:pPr>
                <a:defRPr/>
              </a:pPr>
              <a:t>4</a:t>
            </a:fld>
            <a:endParaRPr lang="ru-RU">
              <a:solidFill>
                <a:srgbClr val="004A9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ПЦР исследование в целях выявления возбудителей инфекционных заболеваний </a:t>
            </a:r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DA25FA24-9A56-A7F1-851A-4F503CD372BF}"/>
              </a:ext>
            </a:extLst>
          </p:cNvPr>
          <p:cNvSpPr txBox="1">
            <a:spLocks/>
          </p:cNvSpPr>
          <p:nvPr/>
        </p:nvSpPr>
        <p:spPr>
          <a:xfrm>
            <a:off x="655347" y="7481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18-29 лет – </a:t>
            </a:r>
            <a:r>
              <a:rPr lang="ru-RU" sz="28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 этап</a:t>
            </a:r>
            <a:r>
              <a:rPr lang="ru-RU" sz="28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8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r>
              <a:rPr lang="en-US" sz="28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30-49 </a:t>
            </a:r>
            <a:r>
              <a:rPr lang="ru-RU" sz="28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лет – </a:t>
            </a:r>
            <a:r>
              <a:rPr lang="ru-RU" sz="28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2 этап</a:t>
            </a: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xmlns="" id="{4C63D184-9F76-49C3-47F6-136FB9CB2DE6}"/>
              </a:ext>
            </a:extLst>
          </p:cNvPr>
          <p:cNvSpPr txBox="1">
            <a:spLocks/>
          </p:cNvSpPr>
          <p:nvPr/>
        </p:nvSpPr>
        <p:spPr>
          <a:xfrm>
            <a:off x="443372" y="2054479"/>
            <a:ext cx="11748628" cy="43513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>
                <a:solidFill>
                  <a:schemeClr val="tx2"/>
                </a:solidFill>
              </a:rPr>
              <a:t>Определение ДНК </a:t>
            </a:r>
            <a:r>
              <a:rPr lang="en-US" sz="2400" dirty="0">
                <a:solidFill>
                  <a:schemeClr val="tx2"/>
                </a:solidFill>
              </a:rPr>
              <a:t>Chlamydia trachomatis</a:t>
            </a:r>
            <a:r>
              <a:rPr lang="ru-RU" sz="2400" dirty="0">
                <a:solidFill>
                  <a:schemeClr val="tx2"/>
                </a:solidFill>
              </a:rPr>
              <a:t> в отделяемом слизистых оболочек ЖПО методом ПЦР (А26.20.020.001)</a:t>
            </a:r>
          </a:p>
          <a:p>
            <a:r>
              <a:rPr lang="ru-RU" sz="2400" dirty="0">
                <a:solidFill>
                  <a:schemeClr val="tx2"/>
                </a:solidFill>
              </a:rPr>
              <a:t>Определение ДНК </a:t>
            </a:r>
            <a:r>
              <a:rPr lang="en-US" sz="2400" dirty="0">
                <a:solidFill>
                  <a:schemeClr val="tx2"/>
                </a:solidFill>
              </a:rPr>
              <a:t>Neisseria </a:t>
            </a:r>
            <a:r>
              <a:rPr lang="en-US" sz="2400" dirty="0" err="1">
                <a:solidFill>
                  <a:schemeClr val="tx2"/>
                </a:solidFill>
              </a:rPr>
              <a:t>gonorrhoeae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в отделяемом слизистых оболочек ЖПО методом ПЦР (А26.20.02</a:t>
            </a:r>
            <a:r>
              <a:rPr lang="en-US" sz="2400" dirty="0">
                <a:solidFill>
                  <a:schemeClr val="tx2"/>
                </a:solidFill>
              </a:rPr>
              <a:t>2</a:t>
            </a:r>
            <a:r>
              <a:rPr lang="ru-RU" sz="2400" dirty="0">
                <a:solidFill>
                  <a:schemeClr val="tx2"/>
                </a:solidFill>
              </a:rPr>
              <a:t>.001)</a:t>
            </a:r>
          </a:p>
          <a:p>
            <a:r>
              <a:rPr lang="ru-RU" sz="2400" dirty="0">
                <a:solidFill>
                  <a:schemeClr val="tx2"/>
                </a:solidFill>
              </a:rPr>
              <a:t>Определение ДНК </a:t>
            </a:r>
            <a:r>
              <a:rPr lang="en-US" sz="2400" dirty="0">
                <a:solidFill>
                  <a:schemeClr val="tx2"/>
                </a:solidFill>
              </a:rPr>
              <a:t>Mycoplasma </a:t>
            </a:r>
            <a:r>
              <a:rPr lang="en-US" sz="2400" dirty="0" err="1">
                <a:solidFill>
                  <a:schemeClr val="tx2"/>
                </a:solidFill>
              </a:rPr>
              <a:t>genitalium</a:t>
            </a:r>
            <a:r>
              <a:rPr lang="ru-RU" sz="2400" dirty="0">
                <a:solidFill>
                  <a:schemeClr val="tx2"/>
                </a:solidFill>
              </a:rPr>
              <a:t> в отделяемом слизистых оболочек ЖПО методом ПЦР (А26.20.02</a:t>
            </a:r>
            <a:r>
              <a:rPr lang="en-US" sz="2400" dirty="0">
                <a:solidFill>
                  <a:schemeClr val="tx2"/>
                </a:solidFill>
              </a:rPr>
              <a:t>7</a:t>
            </a:r>
            <a:r>
              <a:rPr lang="ru-RU" sz="2400" dirty="0">
                <a:solidFill>
                  <a:schemeClr val="tx2"/>
                </a:solidFill>
              </a:rPr>
              <a:t>.001)</a:t>
            </a:r>
          </a:p>
          <a:p>
            <a:r>
              <a:rPr lang="ru-RU" sz="2400" dirty="0">
                <a:solidFill>
                  <a:schemeClr val="tx2"/>
                </a:solidFill>
              </a:rPr>
              <a:t>Определение ДНК </a:t>
            </a:r>
            <a:r>
              <a:rPr lang="en-US" sz="2400" dirty="0" err="1">
                <a:solidFill>
                  <a:schemeClr val="tx2"/>
                </a:solidFill>
              </a:rPr>
              <a:t>Trichomonas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vaginalis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в отделяемом слизистых оболочек ЖПО методом ПЦР (А26.20.02</a:t>
            </a:r>
            <a:r>
              <a:rPr lang="en-US" sz="2400" dirty="0">
                <a:solidFill>
                  <a:schemeClr val="tx2"/>
                </a:solidFill>
              </a:rPr>
              <a:t>6</a:t>
            </a:r>
            <a:r>
              <a:rPr lang="ru-RU" sz="2400" dirty="0">
                <a:solidFill>
                  <a:schemeClr val="tx2"/>
                </a:solidFill>
              </a:rPr>
              <a:t>.001)</a:t>
            </a:r>
          </a:p>
          <a:p>
            <a:r>
              <a:rPr lang="ru-RU" sz="2400" dirty="0">
                <a:solidFill>
                  <a:schemeClr val="tx2"/>
                </a:solidFill>
              </a:rPr>
              <a:t>Определение ДНК ВПЧ ВКР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в отделяемом (соскобе) из цервикального канала методом ПЦР, качественное исследование (А26.20.009.002)</a:t>
            </a:r>
          </a:p>
          <a:p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587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5E1BE8-B1EA-4598-9552-6F1A2315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Диспансерный осмотр врача акушера-гинеколога(медицинская услуга – В04.001.001)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DF5DB1D-B39B-4D0B-84A5-B6DBBF47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CECFB-E56F-4D31-A279-8EF7A0E61283}" type="slidenum">
              <a:rPr lang="ru-RU" smtClean="0">
                <a:solidFill>
                  <a:srgbClr val="004A91"/>
                </a:solidFill>
              </a:rPr>
              <a:pPr>
                <a:defRPr/>
              </a:pPr>
              <a:t>5</a:t>
            </a:fld>
            <a:endParaRPr lang="ru-RU">
              <a:solidFill>
                <a:srgbClr val="004A91"/>
              </a:solidFill>
            </a:endParaRP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xmlns="" id="{E8D5143C-3C12-E83D-A136-F7046D283348}"/>
              </a:ext>
            </a:extLst>
          </p:cNvPr>
          <p:cNvSpPr txBox="1">
            <a:spLocks/>
          </p:cNvSpPr>
          <p:nvPr/>
        </p:nvSpPr>
        <p:spPr>
          <a:xfrm>
            <a:off x="155340" y="1340768"/>
            <a:ext cx="12036660" cy="48361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>
                <a:solidFill>
                  <a:schemeClr val="tx2"/>
                </a:solidFill>
              </a:rPr>
              <a:t>Включает:</a:t>
            </a:r>
          </a:p>
          <a:p>
            <a:r>
              <a:rPr lang="ru-RU" dirty="0">
                <a:solidFill>
                  <a:schemeClr val="tx2"/>
                </a:solidFill>
              </a:rPr>
              <a:t>Оценку репродуктивного здоровья и репродуктивных установок с помощью вопросника</a:t>
            </a:r>
          </a:p>
          <a:p>
            <a:r>
              <a:rPr lang="ru-RU" dirty="0">
                <a:solidFill>
                  <a:schemeClr val="tx2"/>
                </a:solidFill>
              </a:rPr>
              <a:t>Гинекологический осмотр с </a:t>
            </a:r>
            <a:r>
              <a:rPr lang="ru-RU" dirty="0" err="1">
                <a:solidFill>
                  <a:schemeClr val="tx2"/>
                </a:solidFill>
              </a:rPr>
              <a:t>бимануальным</a:t>
            </a:r>
            <a:r>
              <a:rPr lang="ru-RU" dirty="0">
                <a:solidFill>
                  <a:schemeClr val="tx2"/>
                </a:solidFill>
              </a:rPr>
              <a:t> влагалищным исследованием</a:t>
            </a:r>
          </a:p>
          <a:p>
            <a:r>
              <a:rPr lang="ru-RU" dirty="0">
                <a:solidFill>
                  <a:schemeClr val="tx2"/>
                </a:solidFill>
              </a:rPr>
              <a:t>Пальпация молочных желез</a:t>
            </a:r>
          </a:p>
          <a:p>
            <a:r>
              <a:rPr lang="ru-RU" dirty="0">
                <a:solidFill>
                  <a:schemeClr val="tx2"/>
                </a:solidFill>
              </a:rPr>
              <a:t>Индивидуальное консультирование по вопросам репродуктивного здоровья, репродуктивных установок на рождение детей</a:t>
            </a:r>
          </a:p>
        </p:txBody>
      </p:sp>
    </p:spTree>
    <p:extLst>
      <p:ext uri="{BB962C8B-B14F-4D97-AF65-F5344CB8AC3E}">
        <p14:creationId xmlns:p14="http://schemas.microsoft.com/office/powerpoint/2010/main" val="176268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5E1BE8-B1EA-4598-9552-6F1A2315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Прием врача акушера-гинеколога повторный (В 01.001.002)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DF5DB1D-B39B-4D0B-84A5-B6DBBF47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CECFB-E56F-4D31-A279-8EF7A0E61283}" type="slidenum">
              <a:rPr lang="ru-RU" smtClean="0">
                <a:solidFill>
                  <a:srgbClr val="004A91"/>
                </a:solidFill>
              </a:rPr>
              <a:pPr>
                <a:defRPr/>
              </a:pPr>
              <a:t>6</a:t>
            </a:fld>
            <a:endParaRPr lang="ru-RU">
              <a:solidFill>
                <a:srgbClr val="004A91"/>
              </a:solidFill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A84086C7-8889-9896-CCCB-12A02DC57A83}"/>
              </a:ext>
            </a:extLst>
          </p:cNvPr>
          <p:cNvSpPr txBox="1">
            <a:spLocks/>
          </p:cNvSpPr>
          <p:nvPr/>
        </p:nvSpPr>
        <p:spPr>
          <a:xfrm>
            <a:off x="173342" y="1016732"/>
            <a:ext cx="11845316" cy="43513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b="1" u="sng" dirty="0">
                <a:solidFill>
                  <a:schemeClr val="tx2"/>
                </a:solidFill>
              </a:rPr>
              <a:t>Включает:</a:t>
            </a:r>
          </a:p>
          <a:p>
            <a:r>
              <a:rPr lang="ru-RU" sz="2400" dirty="0">
                <a:solidFill>
                  <a:schemeClr val="tx2"/>
                </a:solidFill>
              </a:rPr>
              <a:t>Индивидуальное консультирование по вопросам репродуктивного здоровья, репродуктивных установок и мотивации на рождение детей</a:t>
            </a:r>
          </a:p>
          <a:p>
            <a:r>
              <a:rPr lang="ru-RU" sz="2400" dirty="0">
                <a:solidFill>
                  <a:schemeClr val="tx2"/>
                </a:solidFill>
              </a:rPr>
              <a:t>В зависимости от выявленного заболевания (состояния), может включать гинекологический осмотр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b="1" u="sng" dirty="0">
                <a:solidFill>
                  <a:schemeClr val="tx2"/>
                </a:solidFill>
              </a:rPr>
              <a:t>Направлен на:</a:t>
            </a:r>
          </a:p>
          <a:p>
            <a:r>
              <a:rPr lang="ru-RU" sz="2400" dirty="0">
                <a:solidFill>
                  <a:schemeClr val="tx2"/>
                </a:solidFill>
              </a:rPr>
              <a:t>Установление (уточнение) диагноза</a:t>
            </a:r>
          </a:p>
          <a:p>
            <a:r>
              <a:rPr lang="ru-RU" sz="2400" dirty="0">
                <a:solidFill>
                  <a:schemeClr val="tx2"/>
                </a:solidFill>
              </a:rPr>
              <a:t>Определение (уточнение) группы здоровья</a:t>
            </a:r>
          </a:p>
          <a:p>
            <a:r>
              <a:rPr lang="ru-RU" sz="2400" dirty="0">
                <a:solidFill>
                  <a:schemeClr val="tx2"/>
                </a:solidFill>
              </a:rPr>
              <a:t>Определение группы диспансерного наблюдения</a:t>
            </a:r>
          </a:p>
          <a:p>
            <a:r>
              <a:rPr lang="ru-RU" sz="2400" dirty="0">
                <a:solidFill>
                  <a:schemeClr val="tx2"/>
                </a:solidFill>
              </a:rPr>
              <a:t>Направление при наличии медицинских показаний на дополнительное обследование, не входящее в объем диспансеризации, в том числе направление на осмотр врача-онколога при подозрении на онкологические заболевания, а также для получения специализированной помощи, в том числе ВМП, на сан-курортное лечение</a:t>
            </a:r>
          </a:p>
        </p:txBody>
      </p:sp>
    </p:spTree>
    <p:extLst>
      <p:ext uri="{BB962C8B-B14F-4D97-AF65-F5344CB8AC3E}">
        <p14:creationId xmlns:p14="http://schemas.microsoft.com/office/powerpoint/2010/main" val="3219350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5E1BE8-B1EA-4598-9552-6F1A2315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Группы репродуктивного здоровья по результатам ПМО и диспансеризации женщин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DF5DB1D-B39B-4D0B-84A5-B6DBBF47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CECFB-E56F-4D31-A279-8EF7A0E61283}" type="slidenum">
              <a:rPr lang="ru-RU" smtClean="0">
                <a:solidFill>
                  <a:srgbClr val="004A91"/>
                </a:solidFill>
              </a:rPr>
              <a:pPr>
                <a:defRPr/>
              </a:pPr>
              <a:t>7</a:t>
            </a:fld>
            <a:endParaRPr lang="ru-RU">
              <a:solidFill>
                <a:srgbClr val="004A9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63B718A-3288-13C4-F96E-01C01931E2DA}"/>
              </a:ext>
            </a:extLst>
          </p:cNvPr>
          <p:cNvSpPr/>
          <p:nvPr/>
        </p:nvSpPr>
        <p:spPr>
          <a:xfrm>
            <a:off x="875420" y="1839934"/>
            <a:ext cx="2911874" cy="12038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/>
                </a:solidFill>
              </a:rPr>
              <a:t>Женщины, у которых </a:t>
            </a:r>
          </a:p>
          <a:p>
            <a:r>
              <a:rPr lang="ru-RU" sz="1600" dirty="0">
                <a:solidFill>
                  <a:schemeClr val="tx2"/>
                </a:solidFill>
              </a:rPr>
              <a:t>не установлены гинекологические</a:t>
            </a:r>
          </a:p>
          <a:p>
            <a:pPr algn="ctr"/>
            <a:r>
              <a:rPr lang="ru-RU" sz="1600" dirty="0">
                <a:solidFill>
                  <a:schemeClr val="tx2"/>
                </a:solidFill>
              </a:rPr>
              <a:t>заболевания и отсутствуют факторы риска их развития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E57181A-2670-8A23-525B-754DE0004C72}"/>
              </a:ext>
            </a:extLst>
          </p:cNvPr>
          <p:cNvSpPr/>
          <p:nvPr/>
        </p:nvSpPr>
        <p:spPr>
          <a:xfrm>
            <a:off x="875420" y="3483294"/>
            <a:ext cx="2911874" cy="12038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/>
                </a:solidFill>
              </a:rPr>
              <a:t>Женщины, у которых не установлены гинекологические заболевания, но имеются факторы их развития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6F526879-0F54-F899-3B62-81EA33F84A13}"/>
              </a:ext>
            </a:extLst>
          </p:cNvPr>
          <p:cNvSpPr/>
          <p:nvPr/>
        </p:nvSpPr>
        <p:spPr>
          <a:xfrm>
            <a:off x="883482" y="5126655"/>
            <a:ext cx="2911874" cy="1054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/>
                </a:solidFill>
              </a:rPr>
              <a:t>Женщины, имеющие гинекологические заболевания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xmlns="" id="{7B9C3E38-4F83-523B-DB76-D76E84C8E6B3}"/>
              </a:ext>
            </a:extLst>
          </p:cNvPr>
          <p:cNvCxnSpPr>
            <a:cxnSpLocks/>
          </p:cNvCxnSpPr>
          <p:nvPr/>
        </p:nvCxnSpPr>
        <p:spPr>
          <a:xfrm>
            <a:off x="3795356" y="2420026"/>
            <a:ext cx="497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xmlns="" id="{5EAB3C9D-4D1F-9442-5C5C-B8A20963C424}"/>
              </a:ext>
            </a:extLst>
          </p:cNvPr>
          <p:cNvCxnSpPr>
            <a:cxnSpLocks/>
          </p:cNvCxnSpPr>
          <p:nvPr/>
        </p:nvCxnSpPr>
        <p:spPr>
          <a:xfrm>
            <a:off x="3795356" y="4032705"/>
            <a:ext cx="497150" cy="8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xmlns="" id="{F1B0709E-595A-062E-C296-764CE2A7BE9E}"/>
              </a:ext>
            </a:extLst>
          </p:cNvPr>
          <p:cNvCxnSpPr/>
          <p:nvPr/>
        </p:nvCxnSpPr>
        <p:spPr>
          <a:xfrm>
            <a:off x="3821989" y="5655988"/>
            <a:ext cx="443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913F27FE-C252-DE7F-8261-D3AE2F50A8CF}"/>
              </a:ext>
            </a:extLst>
          </p:cNvPr>
          <p:cNvSpPr/>
          <p:nvPr/>
        </p:nvSpPr>
        <p:spPr>
          <a:xfrm>
            <a:off x="4439816" y="1943974"/>
            <a:ext cx="2378990" cy="9432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группа </a:t>
            </a:r>
            <a:r>
              <a:rPr lang="ru-RU" sz="2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здоровья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A766A6FA-51C1-E45A-8160-861B7EBFB907}"/>
              </a:ext>
            </a:extLst>
          </p:cNvPr>
          <p:cNvSpPr/>
          <p:nvPr/>
        </p:nvSpPr>
        <p:spPr>
          <a:xfrm>
            <a:off x="4439816" y="3584364"/>
            <a:ext cx="237899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II </a:t>
            </a:r>
            <a:r>
              <a:rPr lang="ru-RU" sz="2000" dirty="0">
                <a:solidFill>
                  <a:schemeClr val="tx1"/>
                </a:solidFill>
              </a:rPr>
              <a:t>группа здоровья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BF5FA13E-F930-FB0A-D834-0CD61A41207E}"/>
              </a:ext>
            </a:extLst>
          </p:cNvPr>
          <p:cNvSpPr/>
          <p:nvPr/>
        </p:nvSpPr>
        <p:spPr>
          <a:xfrm>
            <a:off x="4500994" y="5196569"/>
            <a:ext cx="2317812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III</a:t>
            </a:r>
            <a:r>
              <a:rPr lang="ru-RU" sz="2000" dirty="0" smtClean="0">
                <a:solidFill>
                  <a:schemeClr val="tx1"/>
                </a:solidFill>
              </a:rPr>
              <a:t> группа </a:t>
            </a:r>
            <a:r>
              <a:rPr lang="ru-RU" sz="2000" dirty="0">
                <a:solidFill>
                  <a:schemeClr val="tx1"/>
                </a:solidFill>
              </a:rPr>
              <a:t>здоровья</a:t>
            </a:r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xmlns="" id="{0DCC2251-1E00-FEDC-BC79-C2B9B7149F19}"/>
              </a:ext>
            </a:extLst>
          </p:cNvPr>
          <p:cNvCxnSpPr>
            <a:cxnSpLocks/>
          </p:cNvCxnSpPr>
          <p:nvPr/>
        </p:nvCxnSpPr>
        <p:spPr>
          <a:xfrm>
            <a:off x="6818806" y="2408569"/>
            <a:ext cx="4705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xmlns="" id="{68C8AE52-3A90-B7F7-5B7E-ED1773619DCE}"/>
              </a:ext>
            </a:extLst>
          </p:cNvPr>
          <p:cNvCxnSpPr>
            <a:cxnSpLocks/>
          </p:cNvCxnSpPr>
          <p:nvPr/>
        </p:nvCxnSpPr>
        <p:spPr>
          <a:xfrm>
            <a:off x="6818806" y="4032636"/>
            <a:ext cx="5333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xmlns="" id="{12B4C989-A1DD-9FC3-B65C-C228E0473019}"/>
              </a:ext>
            </a:extLst>
          </p:cNvPr>
          <p:cNvCxnSpPr>
            <a:cxnSpLocks/>
          </p:cNvCxnSpPr>
          <p:nvPr/>
        </p:nvCxnSpPr>
        <p:spPr>
          <a:xfrm>
            <a:off x="6858755" y="5617888"/>
            <a:ext cx="4534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8AA5993A-00BA-D8B7-2F6E-5F5586BD89ED}"/>
              </a:ext>
            </a:extLst>
          </p:cNvPr>
          <p:cNvSpPr/>
          <p:nvPr/>
        </p:nvSpPr>
        <p:spPr>
          <a:xfrm>
            <a:off x="7466528" y="1830821"/>
            <a:ext cx="3706036" cy="11695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7F27846-25D7-D5A5-5B80-DD92541492DC}"/>
              </a:ext>
            </a:extLst>
          </p:cNvPr>
          <p:cNvSpPr txBox="1"/>
          <p:nvPr/>
        </p:nvSpPr>
        <p:spPr>
          <a:xfrm>
            <a:off x="7633143" y="1936643"/>
            <a:ext cx="32936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tx2"/>
                </a:solidFill>
              </a:rPr>
              <a:t>Прохождение профилактических</a:t>
            </a:r>
          </a:p>
          <a:p>
            <a:pPr algn="ctr"/>
            <a:r>
              <a:rPr lang="ru-RU" sz="1600" dirty="0">
                <a:solidFill>
                  <a:schemeClr val="tx2"/>
                </a:solidFill>
              </a:rPr>
              <a:t>осмотров согласно установленному порядку</a:t>
            </a:r>
          </a:p>
          <a:p>
            <a:endParaRPr lang="ru-RU" sz="16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8FA8529F-99C4-0D9B-9FF4-31E98EB7AC95}"/>
              </a:ext>
            </a:extLst>
          </p:cNvPr>
          <p:cNvSpPr/>
          <p:nvPr/>
        </p:nvSpPr>
        <p:spPr>
          <a:xfrm>
            <a:off x="7466528" y="3347341"/>
            <a:ext cx="3706036" cy="1388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/>
                </a:solidFill>
              </a:rPr>
              <a:t>Женщины ориентируются врачом акушером-гинекологом на деторождение, даются рекомендации по устранению факторов риска, направляются к профильным специалистам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294AF21F-3B77-489F-E78C-A8421E4087EF}"/>
              </a:ext>
            </a:extLst>
          </p:cNvPr>
          <p:cNvSpPr/>
          <p:nvPr/>
        </p:nvSpPr>
        <p:spPr>
          <a:xfrm>
            <a:off x="7466528" y="5082756"/>
            <a:ext cx="3706036" cy="10710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/>
                </a:solidFill>
              </a:rPr>
              <a:t>Диспансерное наблюдение или оказание специализированной, в том числе ВМП</a:t>
            </a:r>
          </a:p>
        </p:txBody>
      </p:sp>
    </p:spTree>
    <p:extLst>
      <p:ext uri="{BB962C8B-B14F-4D97-AF65-F5344CB8AC3E}">
        <p14:creationId xmlns:p14="http://schemas.microsoft.com/office/powerpoint/2010/main" val="257529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5E1BE8-B1EA-4598-9552-6F1A2315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Критерии качества </a:t>
            </a:r>
            <a:r>
              <a:rPr lang="ru-RU" sz="2800" dirty="0" smtClean="0"/>
              <a:t>проведения диспансеризации по оценке репродуктивного здоровья</a:t>
            </a:r>
            <a:endParaRPr lang="ru-RU" sz="28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DF5DB1D-B39B-4D0B-84A5-B6DBBF47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CECFB-E56F-4D31-A279-8EF7A0E61283}" type="slidenum">
              <a:rPr lang="ru-RU" smtClean="0">
                <a:solidFill>
                  <a:srgbClr val="004A91"/>
                </a:solidFill>
              </a:rPr>
              <a:pPr>
                <a:defRPr/>
              </a:pPr>
              <a:t>8</a:t>
            </a:fld>
            <a:endParaRPr lang="ru-RU">
              <a:solidFill>
                <a:srgbClr val="004A91"/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48C7E6EC-A265-3C99-C16B-73E3A5F648F0}"/>
              </a:ext>
            </a:extLst>
          </p:cNvPr>
          <p:cNvSpPr txBox="1">
            <a:spLocks/>
          </p:cNvSpPr>
          <p:nvPr/>
        </p:nvSpPr>
        <p:spPr>
          <a:xfrm>
            <a:off x="0" y="1232756"/>
            <a:ext cx="121920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chemeClr val="tx2"/>
                </a:solidFill>
              </a:rPr>
              <a:t>Доля впервые выявленных заболеваний при профилактических медицинских осмотрах, в том числе в рамках диспансеризации, в общем количестве впервые в жизни зарегистрированных заболеваний в течение года.</a:t>
            </a:r>
          </a:p>
          <a:p>
            <a:endParaRPr lang="ru-RU" sz="3200" dirty="0">
              <a:solidFill>
                <a:schemeClr val="tx2"/>
              </a:solidFill>
            </a:endParaRPr>
          </a:p>
          <a:p>
            <a:r>
              <a:rPr lang="ru-RU" sz="3200" dirty="0">
                <a:solidFill>
                  <a:schemeClr val="tx2"/>
                </a:solidFill>
              </a:rPr>
              <a:t>Доля лиц репродуктивного возраста, прошедших диспансеризацию для оценки репродуктивного здоровья женщин и мужчин (отдельно по мужчинам и женщинам)</a:t>
            </a:r>
          </a:p>
        </p:txBody>
      </p:sp>
    </p:spTree>
    <p:extLst>
      <p:ext uri="{BB962C8B-B14F-4D97-AF65-F5344CB8AC3E}">
        <p14:creationId xmlns:p14="http://schemas.microsoft.com/office/powerpoint/2010/main" val="2132490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5E1BE8-B1EA-4598-9552-6F1A2315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План диспансеризации женщин репродуктивного возраста для оценки репродуктивного здоровья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DF5DB1D-B39B-4D0B-84A5-B6DBBF47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CECFB-E56F-4D31-A279-8EF7A0E61283}" type="slidenum">
              <a:rPr lang="ru-RU" smtClean="0">
                <a:solidFill>
                  <a:srgbClr val="004A91"/>
                </a:solidFill>
              </a:rPr>
              <a:pPr>
                <a:defRPr/>
              </a:pPr>
              <a:t>9</a:t>
            </a:fld>
            <a:endParaRPr lang="ru-RU">
              <a:solidFill>
                <a:srgbClr val="004A91"/>
              </a:solidFill>
            </a:endParaRPr>
          </a:p>
        </p:txBody>
      </p:sp>
      <p:sp>
        <p:nvSpPr>
          <p:cNvPr id="22" name="Текст 2">
            <a:extLst>
              <a:ext uri="{FF2B5EF4-FFF2-40B4-BE49-F238E27FC236}">
                <a16:creationId xmlns:a16="http://schemas.microsoft.com/office/drawing/2014/main" xmlns="" id="{190D370E-D13B-165B-C504-9B98678378ED}"/>
              </a:ext>
            </a:extLst>
          </p:cNvPr>
          <p:cNvSpPr txBox="1">
            <a:spLocks/>
          </p:cNvSpPr>
          <p:nvPr/>
        </p:nvSpPr>
        <p:spPr>
          <a:xfrm>
            <a:off x="731404" y="1397749"/>
            <a:ext cx="5157787" cy="5382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 smtClean="0"/>
              <a:t>Женщины 18-29 лет</a:t>
            </a:r>
            <a:endParaRPr lang="ru-RU" dirty="0"/>
          </a:p>
        </p:txBody>
      </p:sp>
      <p:sp>
        <p:nvSpPr>
          <p:cNvPr id="23" name="Текст 4">
            <a:extLst>
              <a:ext uri="{FF2B5EF4-FFF2-40B4-BE49-F238E27FC236}">
                <a16:creationId xmlns:a16="http://schemas.microsoft.com/office/drawing/2014/main" xmlns="" id="{C90B5C34-9128-4937-658D-AB5ED703BF21}"/>
              </a:ext>
            </a:extLst>
          </p:cNvPr>
          <p:cNvSpPr txBox="1">
            <a:spLocks/>
          </p:cNvSpPr>
          <p:nvPr/>
        </p:nvSpPr>
        <p:spPr>
          <a:xfrm>
            <a:off x="6096000" y="1397749"/>
            <a:ext cx="5183188" cy="5382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 smtClean="0"/>
              <a:t>Женщины 30-49 лет</a:t>
            </a:r>
            <a:endParaRPr lang="ru-RU" dirty="0"/>
          </a:p>
        </p:txBody>
      </p:sp>
      <p:sp>
        <p:nvSpPr>
          <p:cNvPr id="24" name="Объект 3">
            <a:extLst>
              <a:ext uri="{FF2B5EF4-FFF2-40B4-BE49-F238E27FC236}">
                <a16:creationId xmlns:a16="http://schemas.microsoft.com/office/drawing/2014/main" xmlns="" id="{D8F8277D-5310-4EBB-9774-47FC7996085B}"/>
              </a:ext>
            </a:extLst>
          </p:cNvPr>
          <p:cNvSpPr txBox="1">
            <a:spLocks/>
          </p:cNvSpPr>
          <p:nvPr/>
        </p:nvSpPr>
        <p:spPr>
          <a:xfrm>
            <a:off x="731404" y="1959135"/>
            <a:ext cx="5157787" cy="36845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>
                <a:solidFill>
                  <a:srgbClr val="7030A0"/>
                </a:solidFill>
              </a:rPr>
              <a:t>Прием врача акушера-гинеколога: сбор жалоб и анамнеза (опросник), </a:t>
            </a:r>
            <a:r>
              <a:rPr lang="ru-RU" sz="1800" dirty="0" err="1">
                <a:solidFill>
                  <a:srgbClr val="7030A0"/>
                </a:solidFill>
              </a:rPr>
              <a:t>гин</a:t>
            </a:r>
            <a:r>
              <a:rPr lang="ru-RU" sz="1800" dirty="0">
                <a:solidFill>
                  <a:srgbClr val="7030A0"/>
                </a:solidFill>
              </a:rPr>
              <a:t>. осмотр, пальпация молочных желез и индивидуальное консультирование</a:t>
            </a:r>
          </a:p>
          <a:p>
            <a:r>
              <a:rPr lang="ru-RU" sz="1800" dirty="0">
                <a:solidFill>
                  <a:srgbClr val="7030A0"/>
                </a:solidFill>
              </a:rPr>
              <a:t>Микроскопическое исследование влагалищных мазков + рН-метрия</a:t>
            </a:r>
          </a:p>
          <a:p>
            <a:r>
              <a:rPr lang="ru-RU" sz="1800" dirty="0">
                <a:solidFill>
                  <a:srgbClr val="7030A0"/>
                </a:solidFill>
              </a:rPr>
              <a:t>Цитологическое исследование мазка</a:t>
            </a:r>
          </a:p>
          <a:p>
            <a:r>
              <a:rPr lang="ru-RU" sz="1800" dirty="0">
                <a:solidFill>
                  <a:srgbClr val="7030A0"/>
                </a:solidFill>
              </a:rPr>
              <a:t>Исследование мазков на </a:t>
            </a:r>
            <a:r>
              <a:rPr lang="ru-RU" sz="1800" dirty="0" smtClean="0">
                <a:solidFill>
                  <a:srgbClr val="7030A0"/>
                </a:solidFill>
              </a:rPr>
              <a:t>5 </a:t>
            </a:r>
            <a:r>
              <a:rPr lang="ru-RU" sz="1800" dirty="0">
                <a:solidFill>
                  <a:srgbClr val="7030A0"/>
                </a:solidFill>
              </a:rPr>
              <a:t>ИППП методом ПЦР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 smtClean="0"/>
              <a:t>           </a:t>
            </a:r>
            <a:r>
              <a:rPr lang="ru-RU" sz="1800" dirty="0">
                <a:solidFill>
                  <a:schemeClr val="accent1"/>
                </a:solidFill>
              </a:rPr>
              <a:t>около 30% с подозрением на </a:t>
            </a:r>
            <a:r>
              <a:rPr lang="ru-RU" sz="1800" dirty="0" err="1">
                <a:solidFill>
                  <a:schemeClr val="accent1"/>
                </a:solidFill>
              </a:rPr>
              <a:t>гин</a:t>
            </a:r>
            <a:r>
              <a:rPr lang="ru-RU" sz="1800" dirty="0">
                <a:solidFill>
                  <a:schemeClr val="accent1"/>
                </a:solidFill>
              </a:rPr>
              <a:t>. заболевания-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solidFill>
                  <a:schemeClr val="accent1"/>
                </a:solidFill>
              </a:rPr>
              <a:t>           на 2 этап: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solidFill>
                  <a:schemeClr val="accent1"/>
                </a:solidFill>
              </a:rPr>
              <a:t>           УЗИ ОМТ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solidFill>
                  <a:schemeClr val="accent1"/>
                </a:solidFill>
              </a:rPr>
              <a:t>           УЗИ молочных желез</a:t>
            </a:r>
          </a:p>
          <a:p>
            <a:pPr marL="0" indent="0" algn="ctr">
              <a:buNone/>
            </a:pPr>
            <a:r>
              <a:rPr lang="ru-RU" sz="1800" b="1" dirty="0"/>
              <a:t>Повторный прием врачом акушером-гинекологом</a:t>
            </a:r>
          </a:p>
          <a:p>
            <a:pPr marL="0" indent="0" algn="ctr">
              <a:buNone/>
            </a:pPr>
            <a:r>
              <a:rPr lang="ru-RU" sz="1800" b="1" dirty="0"/>
              <a:t>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26" name="Стрелка: вниз 9">
            <a:extLst>
              <a:ext uri="{FF2B5EF4-FFF2-40B4-BE49-F238E27FC236}">
                <a16:creationId xmlns:a16="http://schemas.microsoft.com/office/drawing/2014/main" xmlns="" id="{93AD60BC-5DEF-752E-AF87-2FBDED554F06}"/>
              </a:ext>
            </a:extLst>
          </p:cNvPr>
          <p:cNvSpPr/>
          <p:nvPr/>
        </p:nvSpPr>
        <p:spPr>
          <a:xfrm>
            <a:off x="428331" y="4581128"/>
            <a:ext cx="606146" cy="1242873"/>
          </a:xfrm>
          <a:prstGeom prst="down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Объект 5">
            <a:extLst>
              <a:ext uri="{FF2B5EF4-FFF2-40B4-BE49-F238E27FC236}">
                <a16:creationId xmlns:a16="http://schemas.microsoft.com/office/drawing/2014/main" xmlns="" id="{230DBD8E-BEC3-939B-7603-7EC1138EC11B}"/>
              </a:ext>
            </a:extLst>
          </p:cNvPr>
          <p:cNvSpPr txBox="1">
            <a:spLocks/>
          </p:cNvSpPr>
          <p:nvPr/>
        </p:nvSpPr>
        <p:spPr>
          <a:xfrm>
            <a:off x="6369644" y="1936003"/>
            <a:ext cx="5822355" cy="36845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>
                <a:solidFill>
                  <a:srgbClr val="7030A0"/>
                </a:solidFill>
              </a:rPr>
              <a:t>Прием врача акушера-гинеколога: сбор жалоб и анамнеза (опросник), </a:t>
            </a:r>
            <a:r>
              <a:rPr lang="ru-RU" sz="1800" dirty="0" err="1">
                <a:solidFill>
                  <a:srgbClr val="7030A0"/>
                </a:solidFill>
              </a:rPr>
              <a:t>гин.осмотр</a:t>
            </a:r>
            <a:r>
              <a:rPr lang="ru-RU" sz="1800" dirty="0">
                <a:solidFill>
                  <a:srgbClr val="7030A0"/>
                </a:solidFill>
              </a:rPr>
              <a:t>, пальпация молочных желез и индивидуальное консультирование</a:t>
            </a:r>
          </a:p>
          <a:p>
            <a:r>
              <a:rPr lang="ru-RU" sz="1800" dirty="0">
                <a:solidFill>
                  <a:srgbClr val="7030A0"/>
                </a:solidFill>
              </a:rPr>
              <a:t>Микроскопическое исследование влагалищных мазков + рН-метрия</a:t>
            </a:r>
          </a:p>
          <a:p>
            <a:r>
              <a:rPr lang="ru-RU" sz="1800" dirty="0">
                <a:solidFill>
                  <a:srgbClr val="7030A0"/>
                </a:solidFill>
              </a:rPr>
              <a:t>Цитологическое исследование мазка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 smtClean="0"/>
              <a:t>          </a:t>
            </a:r>
            <a:r>
              <a:rPr lang="ru-RU" sz="1800" dirty="0">
                <a:solidFill>
                  <a:schemeClr val="accent1"/>
                </a:solidFill>
              </a:rPr>
              <a:t>около 30% с подозрением на гинекологические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solidFill>
                  <a:schemeClr val="accent1"/>
                </a:solidFill>
              </a:rPr>
              <a:t>         </a:t>
            </a:r>
            <a:r>
              <a:rPr lang="ru-RU" sz="1800" dirty="0" smtClean="0">
                <a:solidFill>
                  <a:schemeClr val="accent1"/>
                </a:solidFill>
              </a:rPr>
              <a:t>заболевания </a:t>
            </a:r>
            <a:r>
              <a:rPr lang="ru-RU" sz="1800" dirty="0">
                <a:solidFill>
                  <a:schemeClr val="accent1"/>
                </a:solidFill>
              </a:rPr>
              <a:t>– на 2 этап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solidFill>
                  <a:schemeClr val="accent1"/>
                </a:solidFill>
              </a:rPr>
              <a:t>         </a:t>
            </a:r>
            <a:r>
              <a:rPr lang="ru-RU" sz="1800" dirty="0" smtClean="0">
                <a:solidFill>
                  <a:schemeClr val="accent1"/>
                </a:solidFill>
              </a:rPr>
              <a:t>исследование </a:t>
            </a:r>
            <a:r>
              <a:rPr lang="ru-RU" sz="1800" dirty="0">
                <a:solidFill>
                  <a:schemeClr val="accent1"/>
                </a:solidFill>
              </a:rPr>
              <a:t>мазков на 5 ИППП, включая ВПЧ </a:t>
            </a:r>
            <a:r>
              <a:rPr lang="ru-RU" sz="1800" dirty="0" smtClean="0">
                <a:solidFill>
                  <a:schemeClr val="accent1"/>
                </a:solidFill>
              </a:rPr>
              <a:t>(</a:t>
            </a:r>
            <a:r>
              <a:rPr lang="ru-RU" sz="1800" dirty="0">
                <a:solidFill>
                  <a:schemeClr val="accent1"/>
                </a:solidFill>
              </a:rPr>
              <a:t>ПЦР)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solidFill>
                  <a:schemeClr val="accent1"/>
                </a:solidFill>
              </a:rPr>
              <a:t>        </a:t>
            </a:r>
            <a:r>
              <a:rPr lang="ru-RU" sz="1800" dirty="0" smtClean="0">
                <a:solidFill>
                  <a:schemeClr val="accent1"/>
                </a:solidFill>
              </a:rPr>
              <a:t> </a:t>
            </a:r>
            <a:r>
              <a:rPr lang="ru-RU" sz="1800" dirty="0">
                <a:solidFill>
                  <a:schemeClr val="accent1"/>
                </a:solidFill>
              </a:rPr>
              <a:t>УЗИ ОМТ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solidFill>
                  <a:schemeClr val="accent1"/>
                </a:solidFill>
              </a:rPr>
              <a:t>         </a:t>
            </a:r>
            <a:r>
              <a:rPr lang="ru-RU" sz="1800" dirty="0" smtClean="0">
                <a:solidFill>
                  <a:schemeClr val="accent1"/>
                </a:solidFill>
              </a:rPr>
              <a:t>УЗИ </a:t>
            </a:r>
            <a:r>
              <a:rPr lang="ru-RU" sz="1800" dirty="0">
                <a:solidFill>
                  <a:schemeClr val="accent1"/>
                </a:solidFill>
              </a:rPr>
              <a:t>молочных желез</a:t>
            </a:r>
          </a:p>
          <a:p>
            <a:pPr marL="0" indent="0" algn="ctr">
              <a:buNone/>
            </a:pPr>
            <a:r>
              <a:rPr lang="ru-RU" sz="1800" b="1" dirty="0"/>
              <a:t>Повторный прием врачом акушером-гинекологом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b="1" dirty="0" smtClean="0"/>
              <a:t>          </a:t>
            </a:r>
            <a:endParaRPr lang="ru-RU" sz="1600" b="1" dirty="0"/>
          </a:p>
        </p:txBody>
      </p:sp>
      <p:sp>
        <p:nvSpPr>
          <p:cNvPr id="28" name="Стрелка: вниз 10">
            <a:extLst>
              <a:ext uri="{FF2B5EF4-FFF2-40B4-BE49-F238E27FC236}">
                <a16:creationId xmlns:a16="http://schemas.microsoft.com/office/drawing/2014/main" xmlns="" id="{60D36B0E-D25C-89B3-9532-9879FB37E54B}"/>
              </a:ext>
            </a:extLst>
          </p:cNvPr>
          <p:cNvSpPr/>
          <p:nvPr/>
        </p:nvSpPr>
        <p:spPr>
          <a:xfrm>
            <a:off x="5930982" y="4434646"/>
            <a:ext cx="603682" cy="1535836"/>
          </a:xfrm>
          <a:prstGeom prst="down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0910895"/>
      </p:ext>
    </p:extLst>
  </p:cSld>
  <p:clrMapOvr>
    <a:masterClrMapping/>
  </p:clrMapOvr>
</p:sld>
</file>

<file path=ppt/theme/theme1.xml><?xml version="1.0" encoding="utf-8"?>
<a:theme xmlns:a="http://schemas.openxmlformats.org/drawingml/2006/main" name="3_Тема Office">
  <a:themeElements>
    <a:clrScheme name="НАЦПРОЕКТ">
      <a:dk1>
        <a:srgbClr val="222A35"/>
      </a:dk1>
      <a:lt1>
        <a:srgbClr val="FFFFFF"/>
      </a:lt1>
      <a:dk2>
        <a:srgbClr val="44546A"/>
      </a:dk2>
      <a:lt2>
        <a:srgbClr val="FFFFFF"/>
      </a:lt2>
      <a:accent1>
        <a:srgbClr val="D73232"/>
      </a:accent1>
      <a:accent2>
        <a:srgbClr val="4FA2F0"/>
      </a:accent2>
      <a:accent3>
        <a:srgbClr val="004A91"/>
      </a:accent3>
      <a:accent4>
        <a:srgbClr val="7F7F7F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узбас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НАЦПРОЕКТ">
      <a:dk1>
        <a:srgbClr val="222A35"/>
      </a:dk1>
      <a:lt1>
        <a:srgbClr val="FFFFFF"/>
      </a:lt1>
      <a:dk2>
        <a:srgbClr val="44546A"/>
      </a:dk2>
      <a:lt2>
        <a:srgbClr val="FFFFFF"/>
      </a:lt2>
      <a:accent1>
        <a:srgbClr val="D73232"/>
      </a:accent1>
      <a:accent2>
        <a:srgbClr val="4FA2F0"/>
      </a:accent2>
      <a:accent3>
        <a:srgbClr val="004A91"/>
      </a:accent3>
      <a:accent4>
        <a:srgbClr val="7F7F7F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узбас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737</Words>
  <Application>Microsoft Office PowerPoint</Application>
  <PresentationFormat>Произвольный</PresentationFormat>
  <Paragraphs>100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3_Тема Office</vt:lpstr>
      <vt:lpstr>1_Тема Office</vt:lpstr>
      <vt:lpstr>Диспансеризация взрослого населения для оценки репродуктивного здоровья мужчин и женщин</vt:lpstr>
      <vt:lpstr>Диспансеризация женщин репродуктивного возраста для оценки репродуктивного  здоровья - женщины</vt:lpstr>
      <vt:lpstr>Диспансеризация женщин репродуктивного возраста для оценки репродуктивного здоровья - мужчины</vt:lpstr>
      <vt:lpstr>ПЦР исследование в целях выявления возбудителей инфекционных заболеваний </vt:lpstr>
      <vt:lpstr>Диспансерный осмотр врача акушера-гинеколога(медицинская услуга – В04.001.001)</vt:lpstr>
      <vt:lpstr>Прием врача акушера-гинеколога повторный (В 01.001.002)</vt:lpstr>
      <vt:lpstr>Группы репродуктивного здоровья по результатам ПМО и диспансеризации женщин</vt:lpstr>
      <vt:lpstr>Критерии качества проведения диспансеризации по оценке репродуктивного здоровья</vt:lpstr>
      <vt:lpstr>План диспансеризации женщин репродуктивного возраста для оценки репродуктивного здоровья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доклада</dc:title>
  <dc:creator>Erogova Larisa</dc:creator>
  <cp:lastModifiedBy>Андрова Юлия Игоревна</cp:lastModifiedBy>
  <cp:revision>124</cp:revision>
  <dcterms:created xsi:type="dcterms:W3CDTF">2023-11-22T04:37:20Z</dcterms:created>
  <dcterms:modified xsi:type="dcterms:W3CDTF">2024-02-28T09:59:36Z</dcterms:modified>
</cp:coreProperties>
</file>